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1" r:id="rId3"/>
    <p:sldId id="258" r:id="rId4"/>
    <p:sldId id="259" r:id="rId5"/>
    <p:sldId id="263" r:id="rId6"/>
    <p:sldId id="264" r:id="rId7"/>
    <p:sldId id="293" r:id="rId8"/>
    <p:sldId id="260" r:id="rId9"/>
    <p:sldId id="294" r:id="rId10"/>
    <p:sldId id="269" r:id="rId11"/>
    <p:sldId id="295" r:id="rId12"/>
    <p:sldId id="296" r:id="rId13"/>
    <p:sldId id="297" r:id="rId14"/>
    <p:sldId id="298" r:id="rId15"/>
    <p:sldId id="275" r:id="rId16"/>
    <p:sldId id="276" r:id="rId17"/>
    <p:sldId id="299" r:id="rId18"/>
    <p:sldId id="277" r:id="rId19"/>
    <p:sldId id="305" r:id="rId20"/>
    <p:sldId id="29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.fipi.ru/itogovoye-sobesedovaniye/rekomendaczii-MR_RON_2025.pd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obrnadzor.gov.ru/wp-content/uploads/2023/12/poryadok-provedeniya-gia-9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dzeninfra.ru/get-zen_doc/1880126/pub_64f9afb140159a051aa2726c_64f9b0a1a518707a8ec6483a/scale_24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950" y="285728"/>
            <a:ext cx="8782050" cy="58483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45628" y="3244334"/>
            <a:ext cx="1223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2025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Задание 3: монолог</a:t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64360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Построить монологическое высказывание - одно из самых интересных заданий в работе. </a:t>
            </a:r>
          </a:p>
          <a:p>
            <a:r>
              <a:rPr lang="ru-RU" dirty="0" smtClean="0"/>
              <a:t>Во-первых, вы можете выбрать один из вариантов для построения монолога: описать фотографию, вспомнить и рассказать личную историю по заданной теме или же </a:t>
            </a:r>
            <a:r>
              <a:rPr lang="ru-RU" dirty="0" err="1" smtClean="0"/>
              <a:t>порассуждать</a:t>
            </a:r>
            <a:r>
              <a:rPr lang="ru-RU" dirty="0" smtClean="0"/>
              <a:t> над философским вопросом. 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На подготовку дается 1 минута</a:t>
            </a:r>
            <a:r>
              <a:rPr lang="ru-RU" dirty="0" smtClean="0"/>
              <a:t>, а </a:t>
            </a:r>
            <a:r>
              <a:rPr lang="ru-RU" dirty="0" smtClean="0">
                <a:solidFill>
                  <a:srgbClr val="C00000"/>
                </a:solidFill>
              </a:rPr>
              <a:t>на выполнение самого задания - не более 3 минут.</a:t>
            </a:r>
            <a:r>
              <a:rPr lang="ru-RU" dirty="0" smtClean="0"/>
              <a:t> </a:t>
            </a:r>
          </a:p>
          <a:p>
            <a:r>
              <a:rPr lang="ru-RU" dirty="0" smtClean="0"/>
              <a:t>Лучше не придумывайте громоздкие тексты в голове, а постарайтесь произнести не менее 10 фраз. </a:t>
            </a:r>
          </a:p>
          <a:p>
            <a:r>
              <a:rPr lang="ru-RU" dirty="0" smtClean="0"/>
              <a:t>Выходит, что на каждый вопрос достаточно 2-4 предложений.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788" y="116632"/>
            <a:ext cx="7056595" cy="6495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844" y="0"/>
            <a:ext cx="6444508" cy="674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033" y="764704"/>
            <a:ext cx="8607639" cy="54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654" y="476672"/>
            <a:ext cx="8678645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ВАЖНО!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Помните, что монолог на любую из тем должен включать в себя три части: вступление, </a:t>
            </a:r>
          </a:p>
          <a:p>
            <a:r>
              <a:rPr lang="ru-RU" dirty="0" smtClean="0"/>
              <a:t>основную часть, </a:t>
            </a:r>
          </a:p>
          <a:p>
            <a:r>
              <a:rPr lang="ru-RU" dirty="0" smtClean="0"/>
              <a:t>а затем небольшое заключение. </a:t>
            </a:r>
          </a:p>
          <a:p>
            <a:r>
              <a:rPr lang="ru-RU" dirty="0" smtClean="0"/>
              <a:t>И главное, </a:t>
            </a:r>
            <a:r>
              <a:rPr lang="ru-RU" dirty="0" smtClean="0">
                <a:solidFill>
                  <a:srgbClr val="C00000"/>
                </a:solidFill>
              </a:rPr>
              <a:t>постарайтесь избежать речевых ошибок, правильно ставить ударение в словах, и строить предложения.</a:t>
            </a:r>
            <a:r>
              <a:rPr lang="ru-RU" dirty="0" smtClean="0"/>
              <a:t> </a:t>
            </a:r>
          </a:p>
          <a:p>
            <a:r>
              <a:rPr lang="ru-RU" dirty="0" smtClean="0"/>
              <a:t>Монолог должен быть последовательным и логичным. 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Задание 4: диалог</a:t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Напоследок остается одно - ответить на 3 вопроса, которые заготовлены у экзаменатора по каждой из тем монолога. 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 t="4200"/>
          <a:stretch>
            <a:fillRect/>
          </a:stretch>
        </p:blipFill>
        <p:spPr bwMode="auto">
          <a:xfrm>
            <a:off x="1835696" y="0"/>
            <a:ext cx="54726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ВАЖНО!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35785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Проверяющие хотят увидеть, насколько хорошо вы умеете размышлять. </a:t>
            </a:r>
          </a:p>
          <a:p>
            <a:r>
              <a:rPr lang="ru-RU" dirty="0" smtClean="0"/>
              <a:t>При этом вопросов знать вы не будете, да и времени на подготовку не дадут - внимательно слушайте, о чем вас спрашивают. А затем дайте на каждый из вопросов развернутый ответ. </a:t>
            </a:r>
          </a:p>
          <a:p>
            <a:r>
              <a:rPr lang="ru-RU" dirty="0" smtClean="0"/>
              <a:t>В общем, это своего рода ваше первое интервью, которое будет идти около </a:t>
            </a:r>
            <a:r>
              <a:rPr lang="ru-RU" dirty="0" smtClean="0">
                <a:solidFill>
                  <a:srgbClr val="C00000"/>
                </a:solidFill>
              </a:rPr>
              <a:t>3 минут.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Правила здесь все те же: следите за грамотностью своей речи, последовательностью и логичностью мыслей. Тогда заветный "зачет" точно будет в кармане!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1772816"/>
            <a:ext cx="9044063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Ссылка на документ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«Рекомендации по организации и проведению итогового собеседования по русскому языку в 2025 году»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Приложение к письму </a:t>
            </a:r>
            <a:r>
              <a:rPr lang="ru-RU" dirty="0" err="1" smtClean="0"/>
              <a:t>Рособрнадзора</a:t>
            </a:r>
            <a:r>
              <a:rPr lang="ru-RU" dirty="0" smtClean="0"/>
              <a:t> от 29.10.2024 № 02-311</a:t>
            </a:r>
          </a:p>
          <a:p>
            <a:pPr>
              <a:buNone/>
            </a:pPr>
            <a:r>
              <a:rPr lang="en-US" dirty="0" smtClean="0">
                <a:hlinkClick r:id="rId2"/>
              </a:rPr>
              <a:t>https://doc.fipi.ru/itogovoye-sobesedovaniye/rekomendaczii-MR_RON_2025.pdf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 descr="https://www.yarregion.ru/depts/dobr/newsPics/2023/2023-isr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64" name="Picture 4" descr="https://xn--18-6kc3bfr2e.xn--80aaac0ct.xn--p1ai/assets/images/2021-2022/novosti/40e4f68b7040dfbc59b449688951140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8858280" cy="3028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Сроки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39552" y="1237889"/>
          <a:ext cx="8064896" cy="1471032"/>
        </p:xfrm>
        <a:graphic>
          <a:graphicData uri="http://schemas.openxmlformats.org/drawingml/2006/table">
            <a:tbl>
              <a:tblPr/>
              <a:tblGrid>
                <a:gridCol w="3058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>
                          <a:solidFill>
                            <a:schemeClr val="tx1"/>
                          </a:solidFill>
                          <a:latin typeface="Tahoma"/>
                        </a:rPr>
                        <a:t>Основной срок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Tahoma"/>
                        </a:rPr>
                        <a:t>12 февраля 2025 года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>
                          <a:solidFill>
                            <a:schemeClr val="tx1"/>
                          </a:solidFill>
                          <a:latin typeface="Tahoma"/>
                        </a:rPr>
                        <a:t>Дополнительные сроки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>
                          <a:solidFill>
                            <a:schemeClr val="tx1"/>
                          </a:solidFill>
                          <a:latin typeface="Tahoma"/>
                        </a:rPr>
                        <a:t>12 марта и 21 </a:t>
                      </a:r>
                      <a:r>
                        <a:rPr lang="ru-RU" sz="2400" dirty="0" err="1">
                          <a:solidFill>
                            <a:schemeClr val="tx1"/>
                          </a:solidFill>
                          <a:latin typeface="Tahoma"/>
                        </a:rPr>
                        <a:t>aпреля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Tahoma"/>
                        </a:rPr>
                        <a:t> 2025 года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51520" y="3043660"/>
            <a:ext cx="864096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cs typeface="Tahoma" pitchFamily="34" charset="0"/>
              </a:rPr>
              <a:t>Итоговое собеседование по русскому языку проводится во вторую среду февраля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В дополнительные сроки в текущем учебном году </a:t>
            </a:r>
            <a:r>
              <a:rPr lang="ru-RU" dirty="0" smtClean="0"/>
              <a:t>(во вторую рабочую среду марта и третий понедельник апреля) повторно допускаются к итоговому собеседованию по русскому языку:</a:t>
            </a:r>
          </a:p>
          <a:p>
            <a:r>
              <a:rPr lang="ru-RU" dirty="0" smtClean="0"/>
              <a:t>1) получившие по итоговому собеседованию неудовлетворительный результат («незачет»);</a:t>
            </a:r>
          </a:p>
          <a:p>
            <a:r>
              <a:rPr lang="ru-RU" dirty="0" smtClean="0"/>
              <a:t>2) удаленные с итогового собеседования за нарушение требований, установленных пунктом 22 </a:t>
            </a:r>
            <a:r>
              <a:rPr lang="ru-RU" dirty="0" smtClean="0">
                <a:hlinkClick r:id="rId2"/>
              </a:rPr>
              <a:t>Порядка</a:t>
            </a:r>
            <a:r>
              <a:rPr lang="ru-RU" dirty="0" smtClean="0"/>
              <a:t>;</a:t>
            </a:r>
          </a:p>
          <a:p>
            <a:r>
              <a:rPr lang="ru-RU" dirty="0" smtClean="0"/>
              <a:t>3) не явившиеся на итоговое собеседование по уважительным причинам (болезнь или иные обстоятельства), подтвержденным документально;</a:t>
            </a:r>
          </a:p>
          <a:p>
            <a:r>
              <a:rPr lang="ru-RU" dirty="0" smtClean="0"/>
              <a:t>4) не завершившие итоговое собеседование по уважительным причинам (болезнь или иные обстоятельства), подтвержденным документально.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Были внесены изменения в 2024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329642" cy="535785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Претерпели некоторые изменения критерии оценивания заданий.</a:t>
            </a:r>
          </a:p>
          <a:p>
            <a:r>
              <a:rPr lang="ru-RU" dirty="0" smtClean="0"/>
              <a:t>1. Грамотность речи будет оцениваться </a:t>
            </a:r>
            <a:r>
              <a:rPr lang="ru-RU" dirty="0" smtClean="0">
                <a:solidFill>
                  <a:srgbClr val="C00000"/>
                </a:solidFill>
              </a:rPr>
              <a:t>в целом по заданиям 1-4. (один раз за все задания)</a:t>
            </a:r>
          </a:p>
          <a:p>
            <a:r>
              <a:rPr lang="ru-RU" dirty="0" smtClean="0"/>
              <a:t>2. Если участник </a:t>
            </a:r>
            <a:r>
              <a:rPr lang="ru-RU" dirty="0" smtClean="0">
                <a:solidFill>
                  <a:srgbClr val="C00000"/>
                </a:solidFill>
              </a:rPr>
              <a:t>не приступал к выполнению 2-х </a:t>
            </a:r>
            <a:r>
              <a:rPr lang="ru-RU" dirty="0" smtClean="0"/>
              <a:t>и более заданий, то по всем критериям оценивания грамотности речи ему ставится </a:t>
            </a:r>
            <a:r>
              <a:rPr lang="ru-RU" dirty="0" smtClean="0">
                <a:solidFill>
                  <a:srgbClr val="C00000"/>
                </a:solidFill>
              </a:rPr>
              <a:t>0 баллов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3. Если участник итогового собеседования </a:t>
            </a:r>
            <a:r>
              <a:rPr lang="ru-RU" dirty="0" smtClean="0">
                <a:solidFill>
                  <a:srgbClr val="C00000"/>
                </a:solidFill>
              </a:rPr>
              <a:t>пересказал текст не подробно, а в сжатом формате,</a:t>
            </a:r>
            <a:r>
              <a:rPr lang="ru-RU" dirty="0" smtClean="0"/>
              <a:t> то общее количество баллов, которое получил участник итогового собеседования </a:t>
            </a:r>
            <a:r>
              <a:rPr lang="ru-RU" dirty="0" smtClean="0">
                <a:solidFill>
                  <a:srgbClr val="C00000"/>
                </a:solidFill>
              </a:rPr>
              <a:t>по критериям П1–П4 (пересказ), уменьшается на 1 балл.</a:t>
            </a:r>
          </a:p>
          <a:p>
            <a:r>
              <a:rPr lang="ru-RU" dirty="0" smtClean="0"/>
              <a:t>4. </a:t>
            </a:r>
            <a:r>
              <a:rPr lang="ru-RU" dirty="0" smtClean="0">
                <a:solidFill>
                  <a:srgbClr val="C00000"/>
                </a:solidFill>
              </a:rPr>
              <a:t>Введены единые сокращения: Ч (чтение), М (монолог), П (пересказ), Д (диалог), Р (грамотность речи).</a:t>
            </a:r>
          </a:p>
          <a:p>
            <a:r>
              <a:rPr lang="ru-RU" dirty="0" smtClean="0"/>
              <a:t>5. Критерий </a:t>
            </a:r>
            <a:r>
              <a:rPr lang="ru-RU" dirty="0" smtClean="0">
                <a:solidFill>
                  <a:srgbClr val="C00000"/>
                </a:solidFill>
              </a:rPr>
              <a:t>«Искажение слов» включён в систему критериев оценивания чтения вслух.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1695210156.jpg"/>
          <p:cNvPicPr>
            <a:picLocks noChangeAspect="1" noChangeArrowheads="1"/>
          </p:cNvPicPr>
          <p:nvPr/>
        </p:nvPicPr>
        <p:blipFill>
          <a:blip r:embed="rId2" cstate="print"/>
          <a:srcRect t="8513"/>
          <a:stretch>
            <a:fillRect/>
          </a:stretch>
        </p:blipFill>
        <p:spPr bwMode="auto">
          <a:xfrm>
            <a:off x="1785919" y="42276"/>
            <a:ext cx="5874192" cy="6672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22" y="260648"/>
            <a:ext cx="8851958" cy="6192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856" y="260648"/>
            <a:ext cx="8011592" cy="638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Задание 2: пересказ текста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857232"/>
            <a:ext cx="8858312" cy="600076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После прочтения вас ждет пересказ, или, как считают многие школьники, одно из самых трудных заданий.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На подготовку к нему выделено 2 минуты</a:t>
            </a:r>
            <a:r>
              <a:rPr lang="ru-RU" dirty="0" smtClean="0"/>
              <a:t>. </a:t>
            </a:r>
          </a:p>
          <a:p>
            <a:r>
              <a:rPr lang="ru-RU" dirty="0" smtClean="0"/>
              <a:t>За это время пробегитесь глазами по тексту, выделите смысловые части (чаще всего они равны количеству абзацев) и постройте в голове план своего пересказа. Можно делать записи в ПОЛЕ для ЗАМЕТОК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Не забудьте вставить цитату, которая будет предложена в задании:</a:t>
            </a:r>
            <a:r>
              <a:rPr lang="ru-RU" dirty="0" smtClean="0"/>
              <a:t> для того чтобы сделать это верно, посмотрите, в какой части текста она смотрится более органично.</a:t>
            </a:r>
          </a:p>
          <a:p>
            <a:r>
              <a:rPr lang="ru-RU" dirty="0" smtClean="0"/>
              <a:t>Кстати, пересказ </a:t>
            </a:r>
            <a:r>
              <a:rPr lang="ru-RU" dirty="0" smtClean="0">
                <a:solidFill>
                  <a:srgbClr val="C00000"/>
                </a:solidFill>
              </a:rPr>
              <a:t>должен быть подробным</a:t>
            </a:r>
            <a:r>
              <a:rPr lang="ru-RU" dirty="0" smtClean="0"/>
              <a:t>. Иначе вы рискуете потерять баллы. 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675" y="836712"/>
            <a:ext cx="8623805" cy="519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394</Words>
  <Application>Microsoft Office PowerPoint</Application>
  <PresentationFormat>Экран (4:3)</PresentationFormat>
  <Paragraphs>50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Tahoma</vt:lpstr>
      <vt:lpstr>Тема Office</vt:lpstr>
      <vt:lpstr>Презентация PowerPoint</vt:lpstr>
      <vt:lpstr>Ссылка на документ</vt:lpstr>
      <vt:lpstr>Сроки</vt:lpstr>
      <vt:lpstr>Были внесены изменения в 2024 </vt:lpstr>
      <vt:lpstr>Презентация PowerPoint</vt:lpstr>
      <vt:lpstr>Презентация PowerPoint</vt:lpstr>
      <vt:lpstr>Презентация PowerPoint</vt:lpstr>
      <vt:lpstr>Задание 2: пересказ текста </vt:lpstr>
      <vt:lpstr>Презентация PowerPoint</vt:lpstr>
      <vt:lpstr>Задание 3: монолог </vt:lpstr>
      <vt:lpstr>Презентация PowerPoint</vt:lpstr>
      <vt:lpstr>Презентация PowerPoint</vt:lpstr>
      <vt:lpstr>Презентация PowerPoint</vt:lpstr>
      <vt:lpstr>Презентация PowerPoint</vt:lpstr>
      <vt:lpstr>ВАЖНО!</vt:lpstr>
      <vt:lpstr>Задание 4: диалог </vt:lpstr>
      <vt:lpstr>Презентация PowerPoint</vt:lpstr>
      <vt:lpstr>ВАЖНО!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500</dc:creator>
  <cp:lastModifiedBy>Teacher</cp:lastModifiedBy>
  <cp:revision>33</cp:revision>
  <dcterms:created xsi:type="dcterms:W3CDTF">2023-10-24T14:10:08Z</dcterms:created>
  <dcterms:modified xsi:type="dcterms:W3CDTF">2025-01-20T07:55:00Z</dcterms:modified>
</cp:coreProperties>
</file>